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1"/>
  </p:sldMasterIdLst>
  <p:notesMasterIdLst>
    <p:notesMasterId r:id="rId10"/>
  </p:notesMasterIdLst>
  <p:handoutMasterIdLst>
    <p:handoutMasterId r:id="rId11"/>
  </p:handoutMasterIdLst>
  <p:sldIdLst>
    <p:sldId id="458" r:id="rId2"/>
    <p:sldId id="459" r:id="rId3"/>
    <p:sldId id="258" r:id="rId4"/>
    <p:sldId id="260" r:id="rId5"/>
    <p:sldId id="456" r:id="rId6"/>
    <p:sldId id="449" r:id="rId7"/>
    <p:sldId id="450" r:id="rId8"/>
    <p:sldId id="457" r:id="rId9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McAndrew" initials="AM" lastIdx="25" clrIdx="0">
    <p:extLst>
      <p:ext uri="{19B8F6BF-5375-455C-9EA6-DF929625EA0E}">
        <p15:presenceInfo xmlns:p15="http://schemas.microsoft.com/office/powerpoint/2012/main" userId="S-1-5-21-3535810530-4225766307-1564126992-2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51"/>
    <a:srgbClr val="109F68"/>
    <a:srgbClr val="084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652" autoAdjust="0"/>
  </p:normalViewPr>
  <p:slideViewPr>
    <p:cSldViewPr snapToGrid="0" snapToObjects="1">
      <p:cViewPr varScale="1">
        <p:scale>
          <a:sx n="105" d="100"/>
          <a:sy n="105" d="100"/>
        </p:scale>
        <p:origin x="18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12DD627-3D32-4CFE-9C62-1CF06D0109AA}" type="datetimeFigureOut">
              <a:rPr lang="en-GB" altLang="en-US"/>
              <a:pPr/>
              <a:t>07/05/2019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9B46659-6355-49FD-8A78-168D7EE6E79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E2709CD-1D49-4FB4-9CF1-4C78C6E83208}" type="datetimeFigureOut">
              <a:rPr lang="en-GB" altLang="en-US"/>
              <a:pPr/>
              <a:t>07/05/2019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4C60AA-FB97-4DDF-A6AB-FC712FF8AE9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C516-2D85-447F-A162-68037AFF1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63EAF-E495-4E6E-8808-4E51791D3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52E8A-78D3-4C48-92BD-4A9CE512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C38D-75F0-485D-8E76-4ACA6548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6519-F1D2-4F14-94F0-3DFBD27C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E903-F25E-44DE-B7E9-AE534B77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41747-F313-4385-97E4-FE53B5CBA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F2771-B356-4CDB-A1E2-98766450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A4C0B-FD03-4A0C-8587-4A68FA0F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21EEF-E643-49DC-9DCE-12898915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4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5439E-DCFE-405A-9B17-6423F848A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194EA-1376-46BE-91C8-73A93DE89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6434B-0E6B-4D08-BD84-57062552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6087-0D6E-4003-A4D5-49B871CA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FC310-0432-45D1-9023-C3E2E7D3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4" y="617540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9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9" y="463552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4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9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9" y="460376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4" y="447677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4" y="447677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4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4" y="431801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7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4" y="476252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4" y="534990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9" y="530227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5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9" y="54134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9" y="541340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4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40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4" y="53816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9" y="54769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9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9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9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4" y="550865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4" y="5508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9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4" y="530227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7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9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9" y="517527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9" y="485777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 dirty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0" y="4302127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86916" indent="-86916">
              <a:spcBef>
                <a:spcPct val="50000"/>
              </a:spcBef>
              <a:buFontTx/>
              <a:buChar char="•"/>
            </a:pPr>
            <a:endParaRPr lang="en-US" sz="975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91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7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7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69468" y="4910668"/>
            <a:ext cx="2966008" cy="1012638"/>
          </a:xfrm>
        </p:spPr>
        <p:txBody>
          <a:bodyPr anchor="b"/>
          <a:lstStyle>
            <a:lvl1pPr algn="r">
              <a:lnSpc>
                <a:spcPct val="100000"/>
              </a:lnSpc>
              <a:defRPr sz="1125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4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9" y="5975350"/>
            <a:ext cx="2719387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5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B44A-6040-40FE-A2D8-CD31B454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9908-9943-4D15-9E5D-1D7E4E5DE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E08DE-370B-4D6A-BA58-0C85FD8B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DFC97-5014-4C28-88C1-0FD948A2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A7143-D8C9-472A-89A1-B45D51C5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D2E0-93A2-4681-8A33-A1793834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72A7C-E9B4-4150-961F-AC6C308D8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2D3F-5DC5-49B2-9BE8-3C471DA4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FA38-645F-434C-A9DD-7E4044F9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5FA4-FEFA-408B-8D34-A91C0676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1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E282-AAE9-45FE-9E23-03925160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CEA27-AD13-416E-BDAF-80E8E5FD2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5F6BB-3945-40F8-8DD5-AAE4D9E35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9C435-12D8-4095-9874-3738B3A0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67698-4779-4621-8C5E-981D28C2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DFD54-D93D-4CF3-993C-0D5A282D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C228-A4AE-44B1-9E1D-0ACCD563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EAA17-A924-4A88-BDC8-837C1D7FE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CF966-EB15-4DEA-B393-3C04589C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DD256-C22F-41FD-ABA8-3C450276D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7E6A4-EEB2-4792-A380-34C45BEC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CDCBF-0096-46A8-BA21-F2F73210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24E53-2EB8-4130-B522-38E6FBBF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FA57C-1498-46E7-8948-73E8A3BD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2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EF94-2F53-46F7-B382-C1A48AF7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40FAC-C2B9-4384-B620-9AE1480B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1F8E4-5A2B-4664-B5AC-D53ED63B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0DFD6-1CFE-4A82-9FC1-570A3E86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9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BD8D6-779E-41D9-B28C-F80521DC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FFBA8-736D-4912-BAF5-FA66600F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5659C-E7F2-46A7-9E17-5A17BE6B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5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D411-909B-4377-A580-9F88DD6B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F6CB-4D46-4D8F-8E13-8A819CA7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C95DD-B695-4F47-B78F-3D691F666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D3C7D-650D-40AC-811B-D448D4FE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25A40-2876-4BA8-940E-2768B42A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4542B-E119-446C-98BA-41A3C911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3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5706-1DA7-4323-95BA-16512BA8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4F9B2F-3C3D-4637-8475-A34FA5E05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0DE9E-6DB1-4A25-9409-AA20770C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7383D-96A9-41B1-8897-ABD49A39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09561-DD73-4549-96F6-2C1979E9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CAE3C-772F-486A-B8CE-1DA1AB07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5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F1ECC-00C2-46D9-8AC8-6307BA96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F0FE8-D372-45B9-8ADF-972FDE10E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08D4C-4705-4B0F-8BBB-0CF1EFCC6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015F-6D8A-4958-B0D3-8DAA078D025D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81EE-A269-4315-ADE6-1C269695E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A66EE-D4A7-4AB3-93DE-6C43EC84A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88084-457A-4515-88FC-1BEEDCB3A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0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0880" y="880935"/>
            <a:ext cx="8556770" cy="135467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100" dirty="0">
                <a:solidFill>
                  <a:srgbClr val="C00000"/>
                </a:solidFill>
                <a:latin typeface="+mn-lt"/>
              </a:rPr>
              <a:t>The World Bank Group and Development Finance in Contexts of Fragility, Conflict, and Violence: Overview and Relevance to Human Development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8471" y="2235607"/>
            <a:ext cx="6606540" cy="1055170"/>
          </a:xfrm>
        </p:spPr>
        <p:txBody>
          <a:bodyPr>
            <a:normAutofit/>
          </a:bodyPr>
          <a:lstStyle/>
          <a:p>
            <a:pPr marL="0" indent="0">
              <a:defRPr/>
            </a:pPr>
            <a:endParaRPr lang="en-US" dirty="0">
              <a:ea typeface="+mn-ea"/>
            </a:endParaRPr>
          </a:p>
          <a:p>
            <a:pPr marL="0" indent="0" algn="ctr">
              <a:buNone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Discussion notes for a webinar</a:t>
            </a:r>
          </a:p>
          <a:p>
            <a:pPr marL="0" indent="0" algn="ctr">
              <a:buNone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May 1, 2019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88472" y="3078236"/>
            <a:ext cx="6786799" cy="79655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Olusoji Adeyi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Health, Nutrition, and Population Global Practice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A79D-A922-47DD-9C3F-438C3141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76" y="1131094"/>
            <a:ext cx="7735174" cy="75171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n-lt"/>
              </a:rPr>
              <a:t>Evolution of World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Bank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 Group’s engagement in contexts of Fragility, Conflict, and Violence (FCV)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CD354-1355-461C-9C6F-1F9EE2DB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0" y="2036953"/>
            <a:ext cx="8487561" cy="3963797"/>
          </a:xfrm>
        </p:spPr>
        <p:txBody>
          <a:bodyPr/>
          <a:lstStyle/>
          <a:p>
            <a:r>
              <a:rPr lang="en-US" sz="1950" dirty="0"/>
              <a:t>Supporting fragile and conflict-affected countries has always been a WBG priority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50" dirty="0"/>
              <a:t>IBRD for post-conflict (WW2) reconstruction in Europe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50" dirty="0"/>
              <a:t>IDA launched in 1960, focused on development of low-income countries</a:t>
            </a:r>
          </a:p>
          <a:p>
            <a:r>
              <a:rPr lang="en-US" sz="1950" dirty="0"/>
              <a:t>Analyses to improve understanding and inform approach over the years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50" dirty="0"/>
              <a:t>Policy Research Working Papers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50" dirty="0"/>
              <a:t>World Development Report (2011) on Conflict, Security, and 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50" dirty="0"/>
              <a:t>Joint World Bank – UN flagship report – </a:t>
            </a:r>
            <a:r>
              <a:rPr lang="en-US" sz="1950" i="1" dirty="0"/>
              <a:t>Pathways for Peace</a:t>
            </a:r>
            <a:r>
              <a:rPr lang="en-US" sz="1950" dirty="0"/>
              <a:t>. 2018</a:t>
            </a:r>
          </a:p>
          <a:p>
            <a:r>
              <a:rPr lang="en-US" sz="1950" dirty="0"/>
              <a:t>Classification of fragile states (2006) under LICUS approach; Fragile States List (2010); now the Harmonized List of Fragile Situations (FCS, 2011–2019) </a:t>
            </a:r>
          </a:p>
          <a:p>
            <a:r>
              <a:rPr lang="en-US" sz="1950" dirty="0"/>
              <a:t>Under IDA18: Continued and expanded policy engagement, financing, &amp; learning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1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2C19-324F-42EF-ADBA-3397FA39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1958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Recent History &amp; Current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C9A87-FFBE-4E67-AA5D-57563C26B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21" y="1750679"/>
            <a:ext cx="8588229" cy="3739294"/>
          </a:xfrm>
        </p:spPr>
        <p:txBody>
          <a:bodyPr/>
          <a:lstStyle/>
          <a:p>
            <a:r>
              <a:rPr lang="en-US" dirty="0"/>
              <a:t>Under IDA18, changes to the resource allocation framework increase core IDA support to FCS countries (as listed in the Harmonized List of Fragile Situations) from US$7.2 billion in IDA17 to US$14.4 billion in IDA18</a:t>
            </a:r>
          </a:p>
          <a:p>
            <a:r>
              <a:rPr lang="en-US" dirty="0"/>
              <a:t>Promoting a differentiated approach to addressing diverse challenges across the spectrum of FCV situations</a:t>
            </a:r>
          </a:p>
          <a:p>
            <a:r>
              <a:rPr lang="en-US" dirty="0" err="1"/>
              <a:t>Customised</a:t>
            </a:r>
            <a:r>
              <a:rPr lang="en-US" dirty="0"/>
              <a:t> approaches: </a:t>
            </a:r>
          </a:p>
          <a:p>
            <a:pPr lvl="1"/>
            <a:r>
              <a:rPr lang="en-US" dirty="0"/>
              <a:t>Investing in conflict prevention</a:t>
            </a:r>
          </a:p>
          <a:p>
            <a:pPr lvl="1"/>
            <a:r>
              <a:rPr lang="en-US" dirty="0"/>
              <a:t>Supporting refugees and host communities</a:t>
            </a:r>
          </a:p>
          <a:p>
            <a:pPr lvl="1"/>
            <a:r>
              <a:rPr lang="en-US" dirty="0"/>
              <a:t>Preventing and responding to gender-based violence</a:t>
            </a:r>
          </a:p>
          <a:p>
            <a:pPr lvl="1"/>
            <a:r>
              <a:rPr lang="en-US" dirty="0"/>
              <a:t>Engaging in situations of active conflict</a:t>
            </a:r>
          </a:p>
          <a:p>
            <a:pPr lvl="1"/>
            <a:r>
              <a:rPr lang="en-US" dirty="0"/>
              <a:t>Supporting transitions from conflict to peace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6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5953-35F8-4C3E-915E-E37D45DE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7" y="1133178"/>
            <a:ext cx="8238513" cy="101998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Value in Practice: Our Work in Human Development (across Education, Gender, Health, Nutrition, Population, Social Protection, and Jobs)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3E50-A79B-4383-AC31-C26BB0A1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2489696"/>
            <a:ext cx="8123549" cy="3139949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sz="1800" dirty="0"/>
              <a:t>First post-crisis response includes rebuilding Human Development (HD) services</a:t>
            </a:r>
          </a:p>
          <a:p>
            <a:pPr>
              <a:spcAft>
                <a:spcPts val="900"/>
              </a:spcAft>
            </a:pPr>
            <a:r>
              <a:rPr lang="en-US" sz="1800" dirty="0"/>
              <a:t>HD interventions are cross-cutting</a:t>
            </a:r>
          </a:p>
          <a:p>
            <a:pPr>
              <a:spcAft>
                <a:spcPts val="900"/>
              </a:spcAft>
            </a:pPr>
            <a:r>
              <a:rPr lang="en-US" sz="1800" dirty="0"/>
              <a:t>Bridging the Humanitarian-Development-Peace (HDP) nexus and Strengthening Social Cohesion</a:t>
            </a:r>
          </a:p>
          <a:p>
            <a:pPr>
              <a:spcAft>
                <a:spcPts val="900"/>
              </a:spcAft>
            </a:pPr>
            <a:r>
              <a:rPr lang="en-US" sz="1800" dirty="0"/>
              <a:t>Strengthening individual and institutional resilience</a:t>
            </a:r>
          </a:p>
          <a:p>
            <a:pPr>
              <a:spcAft>
                <a:spcPts val="900"/>
              </a:spcAft>
            </a:pPr>
            <a:r>
              <a:rPr lang="en-US" sz="1800" dirty="0"/>
              <a:t>Leveraging strategic partnerships </a:t>
            </a:r>
          </a:p>
          <a:p>
            <a:pPr>
              <a:spcAft>
                <a:spcPts val="900"/>
              </a:spcAft>
            </a:pPr>
            <a:r>
              <a:rPr lang="en-US" sz="1800" dirty="0"/>
              <a:t>Protecting Human Capital</a:t>
            </a:r>
          </a:p>
          <a:p>
            <a:pPr marL="0" indent="0">
              <a:spcAft>
                <a:spcPts val="9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91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A3E8-0CF4-4323-80D6-60254D8C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2342"/>
            <a:ext cx="9144000" cy="99417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Current HD Engagement in FCV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A1D287-A6D9-B34B-8B4D-9E4EC2FF4C1F}"/>
              </a:ext>
            </a:extLst>
          </p:cNvPr>
          <p:cNvGrpSpPr/>
          <p:nvPr/>
        </p:nvGrpSpPr>
        <p:grpSpPr>
          <a:xfrm>
            <a:off x="470319" y="2949859"/>
            <a:ext cx="2211889" cy="2391574"/>
            <a:chOff x="710930" y="2828343"/>
            <a:chExt cx="2949186" cy="29444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6AB7EB-0C15-3D45-A784-FACC9D5E6875}"/>
                </a:ext>
              </a:extLst>
            </p:cNvPr>
            <p:cNvSpPr txBox="1"/>
            <p:nvPr/>
          </p:nvSpPr>
          <p:spPr>
            <a:xfrm>
              <a:off x="710930" y="4749693"/>
              <a:ext cx="2949186" cy="1023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700" b="1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  <a:ea typeface="+mn-ea"/>
                </a:rPr>
                <a:t>99</a:t>
              </a:r>
              <a:r>
                <a:rPr lang="en-US" sz="21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 Active Projects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10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F2A3C0-56AD-7344-8778-32CCD170F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3375" y="2828343"/>
              <a:ext cx="1444297" cy="1444297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E9264A1-151D-D049-8A7B-BD2A336AC797}"/>
                </a:ext>
              </a:extLst>
            </p:cNvPr>
            <p:cNvCxnSpPr>
              <a:cxnSpLocks/>
            </p:cNvCxnSpPr>
            <p:nvPr/>
          </p:nvCxnSpPr>
          <p:spPr>
            <a:xfrm>
              <a:off x="715449" y="5700067"/>
              <a:ext cx="2940147" cy="0"/>
            </a:xfrm>
            <a:prstGeom prst="line">
              <a:avLst/>
            </a:prstGeom>
            <a:ln w="412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4BC6AB-2BB1-A54E-98ED-73F42C536628}"/>
              </a:ext>
            </a:extLst>
          </p:cNvPr>
          <p:cNvGrpSpPr/>
          <p:nvPr/>
        </p:nvGrpSpPr>
        <p:grpSpPr>
          <a:xfrm>
            <a:off x="3276879" y="2730106"/>
            <a:ext cx="2414892" cy="2612905"/>
            <a:chOff x="4542341" y="2373815"/>
            <a:chExt cx="3219856" cy="34838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597095-BB1C-3A4E-A024-07FE831FBB18}"/>
                </a:ext>
              </a:extLst>
            </p:cNvPr>
            <p:cNvSpPr txBox="1"/>
            <p:nvPr/>
          </p:nvSpPr>
          <p:spPr>
            <a:xfrm>
              <a:off x="4542341" y="4749693"/>
              <a:ext cx="32198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700" b="1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  <a:ea typeface="+mn-ea"/>
                </a:rPr>
                <a:t>38</a:t>
              </a:r>
              <a:r>
                <a:rPr lang="en-US" sz="21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 Pipeline Projects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10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F64815-B0BB-2347-9D35-2415E8E9D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7455" y="2373815"/>
              <a:ext cx="2375877" cy="2375877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C0B954-5518-D547-8432-E0ADA636F64C}"/>
                </a:ext>
              </a:extLst>
            </p:cNvPr>
            <p:cNvCxnSpPr>
              <a:cxnSpLocks/>
            </p:cNvCxnSpPr>
            <p:nvPr/>
          </p:nvCxnSpPr>
          <p:spPr>
            <a:xfrm>
              <a:off x="4789157" y="5827626"/>
              <a:ext cx="2940147" cy="0"/>
            </a:xfrm>
            <a:prstGeom prst="line">
              <a:avLst/>
            </a:prstGeom>
            <a:ln w="412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D118C7-B37A-D44E-8FA4-6A46B51A7851}"/>
              </a:ext>
            </a:extLst>
          </p:cNvPr>
          <p:cNvGrpSpPr/>
          <p:nvPr/>
        </p:nvGrpSpPr>
        <p:grpSpPr>
          <a:xfrm>
            <a:off x="5738831" y="2825054"/>
            <a:ext cx="3130062" cy="2697466"/>
            <a:chOff x="7718886" y="2616357"/>
            <a:chExt cx="4173416" cy="37536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504F61-A176-7546-B138-9EE63BF378C0}"/>
                </a:ext>
              </a:extLst>
            </p:cNvPr>
            <p:cNvSpPr txBox="1"/>
            <p:nvPr/>
          </p:nvSpPr>
          <p:spPr>
            <a:xfrm>
              <a:off x="7718886" y="4763960"/>
              <a:ext cx="4173416" cy="1606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700" b="1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  <a:ea typeface="+mn-ea"/>
                </a:rPr>
                <a:t>69</a:t>
              </a:r>
              <a:r>
                <a:rPr lang="en-US" sz="21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 Technical Assistance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Engagements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10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85FC33-B7DB-D749-8199-47448606E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5733" y="2616357"/>
              <a:ext cx="1678522" cy="1868268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FCCD02A-08EB-6645-B9E2-A0463F96D856}"/>
                </a:ext>
              </a:extLst>
            </p:cNvPr>
            <p:cNvCxnSpPr>
              <a:cxnSpLocks/>
            </p:cNvCxnSpPr>
            <p:nvPr/>
          </p:nvCxnSpPr>
          <p:spPr>
            <a:xfrm>
              <a:off x="8544920" y="6088127"/>
              <a:ext cx="2940147" cy="0"/>
            </a:xfrm>
            <a:prstGeom prst="line">
              <a:avLst/>
            </a:prstGeom>
            <a:ln w="41275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DE04111-C731-4ED9-A854-0D5E3F63D9BD}"/>
              </a:ext>
            </a:extLst>
          </p:cNvPr>
          <p:cNvSpPr txBox="1"/>
          <p:nvPr/>
        </p:nvSpPr>
        <p:spPr>
          <a:xfrm>
            <a:off x="3021544" y="2053513"/>
            <a:ext cx="29713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In 36 FCV Countries</a:t>
            </a:r>
          </a:p>
        </p:txBody>
      </p:sp>
    </p:spTree>
    <p:extLst>
      <p:ext uri="{BB962C8B-B14F-4D97-AF65-F5344CB8AC3E}">
        <p14:creationId xmlns:p14="http://schemas.microsoft.com/office/powerpoint/2010/main" val="360800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A3E8-0CF4-4323-80D6-60254D8C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2342"/>
            <a:ext cx="9144000" cy="99417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Examples of Gender-focused HD operations in FCV context</a:t>
            </a:r>
            <a:endParaRPr lang="en-US" sz="22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B29C3-8B30-4112-BBA0-2D443A00D133}"/>
              </a:ext>
            </a:extLst>
          </p:cNvPr>
          <p:cNvSpPr/>
          <p:nvPr/>
        </p:nvSpPr>
        <p:spPr>
          <a:xfrm>
            <a:off x="2962374" y="2057304"/>
            <a:ext cx="291995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u="sng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Calibri" panose="020F0502020204030204" pitchFamily="34" charset="0"/>
              </a:rPr>
              <a:t>The Lebanon Health Resilience Project</a:t>
            </a: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Calibri" panose="020F0502020204030204" pitchFamily="34" charset="0"/>
              </a:rPr>
              <a:t> (US$96m, Mar 2017)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3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Supports a health system over-burdened by influx of Syrian refugees</a:t>
            </a:r>
            <a:endParaRPr lang="en-US" sz="788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Package of services to address GBV, elderly care, non-communicable diseases, and mental health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Targeted health services for girls, adolescents and women including mammography and pap smears, prenatal, postnatal, delivery, family planning and other counselling services 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Mental health and GBV services are provided through screening, case management, counselling, and outreach activities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07E77-1544-4024-99C6-CBF8B2B989DA}"/>
              </a:ext>
            </a:extLst>
          </p:cNvPr>
          <p:cNvSpPr/>
          <p:nvPr/>
        </p:nvSpPr>
        <p:spPr>
          <a:xfrm>
            <a:off x="274486" y="2013318"/>
            <a:ext cx="2346167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u="sng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The DRC Health Systems Strengthening Project</a:t>
            </a: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(US$100m, Mar 2017)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Addresses risk of early pregnancy, maternal death, low birth weight and chronic malnutrition, and STDs, including HIV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Supports </a:t>
            </a:r>
            <a:r>
              <a:rPr lang="en-US" sz="1350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behaviour</a:t>
            </a: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change and counselling on family planning, health and hygiene,  and better nutritional practices 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Monitors percentage of adolescent girls adopting modern contraception and pregnant women receiving ante-natal care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544156-B994-402E-ADA8-0F842FA37F5C}"/>
              </a:ext>
            </a:extLst>
          </p:cNvPr>
          <p:cNvSpPr/>
          <p:nvPr/>
        </p:nvSpPr>
        <p:spPr>
          <a:xfrm>
            <a:off x="6224048" y="1799808"/>
            <a:ext cx="257823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u="sng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Yemen Emergency Crisis Response Project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(US$640m to date)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Responds to alarming levels of food insecurity, provides short-term employment access to selected basic services to the most vulnerable populations, and emergency cash transfers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Labour</a:t>
            </a: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 component ensures women’s access to jobs by flexible hours and on site child care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Grants to small and medium enterprises – 65% women-led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Emergency transfers to 1.45m households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Nutrition sensitive cash transfer</a:t>
            </a:r>
          </a:p>
        </p:txBody>
      </p:sp>
    </p:spTree>
    <p:extLst>
      <p:ext uri="{BB962C8B-B14F-4D97-AF65-F5344CB8AC3E}">
        <p14:creationId xmlns:p14="http://schemas.microsoft.com/office/powerpoint/2010/main" val="85409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A3E8-0CF4-4323-80D6-60254D8C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2342"/>
            <a:ext cx="9144000" cy="99417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+mn-lt"/>
              </a:rPr>
              <a:t>Examples of collaboration across Sectors</a:t>
            </a:r>
            <a:endParaRPr lang="en-US" sz="22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0B2D3E-D8D8-42BF-885B-7E7BE45E04EB}"/>
              </a:ext>
            </a:extLst>
          </p:cNvPr>
          <p:cNvSpPr/>
          <p:nvPr/>
        </p:nvSpPr>
        <p:spPr>
          <a:xfrm>
            <a:off x="855483" y="2563378"/>
            <a:ext cx="6002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7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HNP and WASH </a:t>
            </a:r>
          </a:p>
          <a:p>
            <a:pPr marL="900113" lvl="2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prstClr val="black"/>
                </a:solidFill>
                <a:latin typeface="Calibri" panose="020F0502020204030204"/>
                <a:ea typeface="+mn-ea"/>
              </a:rPr>
              <a:t>Yemen Emergency Health and Nutrition 2</a:t>
            </a:r>
            <a:r>
              <a:rPr lang="en-US" sz="1875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nd</a:t>
            </a:r>
            <a:r>
              <a:rPr lang="en-US" sz="1875" dirty="0">
                <a:solidFill>
                  <a:prstClr val="black"/>
                </a:solidFill>
                <a:latin typeface="Calibri" panose="020F0502020204030204"/>
                <a:ea typeface="+mn-ea"/>
              </a:rPr>
              <a:t> AF –Cholera (US$200m); and 3</a:t>
            </a:r>
            <a:r>
              <a:rPr lang="en-US" sz="1875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rd</a:t>
            </a:r>
            <a:r>
              <a:rPr lang="en-US" sz="1875" dirty="0">
                <a:solidFill>
                  <a:prstClr val="black"/>
                </a:solidFill>
                <a:latin typeface="Calibri" panose="020F0502020204030204"/>
                <a:ea typeface="+mn-ea"/>
              </a:rPr>
              <a:t> AF (in preparation)</a:t>
            </a:r>
          </a:p>
          <a:p>
            <a:pPr marL="342900" lvl="1" defTabSz="685800" fontAlgn="auto">
              <a:spcBef>
                <a:spcPts val="0"/>
              </a:spcBef>
              <a:spcAft>
                <a:spcPts val="0"/>
              </a:spcAft>
            </a:pPr>
            <a:endParaRPr lang="en-US" sz="1875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342900" lvl="1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7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GENDER and EDUCATION </a:t>
            </a:r>
          </a:p>
          <a:p>
            <a:pPr marL="900113" lvl="2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prstClr val="black"/>
                </a:solidFill>
                <a:latin typeface="Calibri" panose="020F0502020204030204"/>
                <a:ea typeface="+mn-ea"/>
              </a:rPr>
              <a:t>Nepal School Sector Development Program (US$185m)</a:t>
            </a:r>
          </a:p>
          <a:p>
            <a:pPr marL="342900" lvl="1" defTabSz="685800" fontAlgn="auto">
              <a:spcBef>
                <a:spcPts val="0"/>
              </a:spcBef>
              <a:spcAft>
                <a:spcPts val="0"/>
              </a:spcAft>
            </a:pPr>
            <a:endParaRPr lang="en-US" sz="1875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342900" lvl="1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7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EDUCATION and GOVERNANCE</a:t>
            </a:r>
          </a:p>
          <a:p>
            <a:pPr marL="900113" lvl="2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prstClr val="black"/>
                </a:solidFill>
                <a:latin typeface="Calibri" panose="020F0502020204030204"/>
                <a:ea typeface="+mn-ea"/>
              </a:rPr>
              <a:t>Nigeria Education Service Delivery for All (US$611m)</a:t>
            </a:r>
          </a:p>
          <a:p>
            <a:pPr marL="685800" lvl="2" defTabSz="685800" fontAlgn="auto">
              <a:spcBef>
                <a:spcPts val="0"/>
              </a:spcBef>
              <a:spcAft>
                <a:spcPts val="0"/>
              </a:spcAft>
            </a:pPr>
            <a:endParaRPr lang="en-US" sz="1875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102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6B82-4557-4CC4-8954-9AB1614D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Coherence Among Development and Crisis 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7F28-9D1D-4C9B-A861-B78DFEA6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0" y="2226469"/>
            <a:ext cx="8858774" cy="3263504"/>
          </a:xfrm>
        </p:spPr>
        <p:txBody>
          <a:bodyPr>
            <a:normAutofit/>
          </a:bodyPr>
          <a:lstStyle/>
          <a:p>
            <a:r>
              <a:rPr lang="en-US" sz="2400" dirty="0"/>
              <a:t>Shared understanding of FCV dynamics, including the causes and consequences of fragility</a:t>
            </a:r>
          </a:p>
          <a:p>
            <a:r>
              <a:rPr lang="en-US" sz="2400" dirty="0"/>
              <a:t>Recognition of – and actions based on – comparative advantages</a:t>
            </a:r>
          </a:p>
          <a:p>
            <a:r>
              <a:rPr lang="en-US" sz="2400" dirty="0"/>
              <a:t>Enabling and supporting country-led strategies and </a:t>
            </a:r>
            <a:r>
              <a:rPr lang="en-US" sz="2400" dirty="0" err="1"/>
              <a:t>programmes</a:t>
            </a:r>
            <a:endParaRPr lang="en-US" sz="2400" dirty="0"/>
          </a:p>
          <a:p>
            <a:r>
              <a:rPr lang="en-US" sz="2400" dirty="0"/>
              <a:t>Joint learning and co-convening for informed impact on policies and </a:t>
            </a:r>
            <a:r>
              <a:rPr lang="en-US" sz="2400" dirty="0" err="1"/>
              <a:t>programmes</a:t>
            </a:r>
            <a:endParaRPr lang="en-US" sz="2400" dirty="0"/>
          </a:p>
          <a:p>
            <a:r>
              <a:rPr lang="en-US" sz="2400" dirty="0"/>
              <a:t>Transparency of resource </a:t>
            </a:r>
            <a:r>
              <a:rPr lang="en-US" sz="2400" dirty="0" err="1"/>
              <a:t>mobilisation</a:t>
            </a:r>
            <a:r>
              <a:rPr lang="en-US" sz="2400" dirty="0"/>
              <a:t>, commitments, and disbursements</a:t>
            </a:r>
          </a:p>
        </p:txBody>
      </p:sp>
    </p:spTree>
    <p:extLst>
      <p:ext uri="{BB962C8B-B14F-4D97-AF65-F5344CB8AC3E}">
        <p14:creationId xmlns:p14="http://schemas.microsoft.com/office/powerpoint/2010/main" val="164638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 green PowerPoint template</Template>
  <TotalTime>0</TotalTime>
  <Words>692</Words>
  <Application>Microsoft Office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Andes ExtraLight</vt:lpstr>
      <vt:lpstr>Arial</vt:lpstr>
      <vt:lpstr>Calibri</vt:lpstr>
      <vt:lpstr>Calibri Light</vt:lpstr>
      <vt:lpstr>Courier New</vt:lpstr>
      <vt:lpstr>Office Theme</vt:lpstr>
      <vt:lpstr>The World Bank Group and Development Finance in Contexts of Fragility, Conflict, and Violence: Overview and Relevance to Human Development</vt:lpstr>
      <vt:lpstr>Evolution of World Bank Group’s engagement in contexts of Fragility, Conflict, and Violence (FCV)</vt:lpstr>
      <vt:lpstr>Recent History &amp; Current Engagement</vt:lpstr>
      <vt:lpstr>Adding Value in Practice: Our Work in Human Development (across Education, Gender, Health, Nutrition, Population, Social Protection, and Jobs) </vt:lpstr>
      <vt:lpstr>Current HD Engagement in FCV</vt:lpstr>
      <vt:lpstr>Examples of Gender-focused HD operations in FCV context</vt:lpstr>
      <vt:lpstr>Examples of collaboration across Sectors</vt:lpstr>
      <vt:lpstr>Improving Coherence Among Development and Crisis Actors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McAndrew</dc:creator>
  <cp:lastModifiedBy>Simon Murphy</cp:lastModifiedBy>
  <cp:revision>316</cp:revision>
  <cp:lastPrinted>2019-04-30T14:10:50Z</cp:lastPrinted>
  <dcterms:created xsi:type="dcterms:W3CDTF">2019-04-23T08:15:40Z</dcterms:created>
  <dcterms:modified xsi:type="dcterms:W3CDTF">2019-05-07T13:20:38Z</dcterms:modified>
</cp:coreProperties>
</file>